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7" r:id="rId7"/>
    <p:sldId id="260" r:id="rId8"/>
    <p:sldId id="262" r:id="rId9"/>
    <p:sldId id="264" r:id="rId10"/>
    <p:sldId id="265" r:id="rId11"/>
    <p:sldId id="263" r:id="rId12"/>
    <p:sldId id="266" r:id="rId13"/>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29959-14BE-4BFF-A660-559ECAF9A6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52FED3EE-C695-49E9-82AF-C8C7C13CE0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96805027-0DA2-4E8B-A0E7-7CB20BB1444D}"/>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3AC5AA95-2224-4765-A7C8-9695C9DEFD1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6F3BF01A-B7CF-4D97-9B24-CE53151EE4CB}"/>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343481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7798-B111-4F56-9F25-B54B8EC2015C}"/>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DE294C39-1742-491D-91A5-228B7A2EFF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2FBD65F-EE60-42EE-AE77-911C59C1A71C}"/>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0B8ED333-26E3-4478-9A94-21339C9B5FE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D3A10419-FD31-4F10-9382-6C19B8C3344F}"/>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405742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88914-3BCE-4E07-B9D4-512F04959C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199BB023-5ED6-43EC-BAC0-A10E482789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F1B2633-C18F-42E0-A4C5-724810332CBB}"/>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80E17F2A-9621-4771-8A52-248C5B5117B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1E310B31-F248-47BA-864A-15AEE595A5B8}"/>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137489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E6CF7-B4B2-4A3A-87B8-AA396061E9A7}"/>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5B0DE2AD-5DCD-4B36-A3DB-8F4075C7FF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E1C8D583-DB75-4EB2-A940-916F970F7840}"/>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F9390800-DFE8-440A-991A-A6BD7B44330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77AB925-A627-4B80-BAFE-015D58F6B967}"/>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252084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D582-B84D-4ECE-980E-BB93059EA1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7D332722-93D1-44E3-B401-AA99AD12BC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03660-14C9-45B6-AB99-37614B8A40A1}"/>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97F3DA3D-99A8-4197-BC4E-6B5A1974A07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E63E69D8-C77B-478F-845B-5A281433C4F5}"/>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62833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4BA5-F565-496B-A3CF-3B71A8601DEF}"/>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133535ED-FAAB-4D62-9D69-5EDEA26F0C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B9557912-9E6B-4EC5-A3F5-C4C3F42840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3892A082-6C0F-44A9-8B8A-20D506D22B09}"/>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6" name="Footer Placeholder 5">
            <a:extLst>
              <a:ext uri="{FF2B5EF4-FFF2-40B4-BE49-F238E27FC236}">
                <a16:creationId xmlns:a16="http://schemas.microsoft.com/office/drawing/2014/main" id="{6F98FE01-8132-4763-AB19-E5B4DC06312D}"/>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70D42950-9538-4E1A-913B-FDDF27ACDAA3}"/>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55328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C628-9605-40DE-A312-6580D89073C1}"/>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7552EB90-0D24-4C2A-A4DF-53D394F480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E5FADE-7452-4A98-B1D5-F8D04585C1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0B39F57E-EADC-4B1C-9DAC-48DFD51EA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0E1B7C-D265-45A0-9EAC-8F8158CD0E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EF260A55-9E22-4F4B-91BE-0644429E35A5}"/>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8" name="Footer Placeholder 7">
            <a:extLst>
              <a:ext uri="{FF2B5EF4-FFF2-40B4-BE49-F238E27FC236}">
                <a16:creationId xmlns:a16="http://schemas.microsoft.com/office/drawing/2014/main" id="{4351CFE0-F6B2-4942-8E71-5A86F123A731}"/>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80534E17-8703-4B5E-AB40-8B13775FB73B}"/>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33928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B36D-8F44-4740-95BA-E35A8C821E68}"/>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E3C1362A-8327-4F12-8570-1011E8642849}"/>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4" name="Footer Placeholder 3">
            <a:extLst>
              <a:ext uri="{FF2B5EF4-FFF2-40B4-BE49-F238E27FC236}">
                <a16:creationId xmlns:a16="http://schemas.microsoft.com/office/drawing/2014/main" id="{F08E29F4-1F58-45BC-A19A-C70D61E0109C}"/>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D2ABBD8B-766D-4AEB-AE5E-B9A995446BFE}"/>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365851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58891-B903-4661-AF52-EA94EF066451}"/>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3" name="Footer Placeholder 2">
            <a:extLst>
              <a:ext uri="{FF2B5EF4-FFF2-40B4-BE49-F238E27FC236}">
                <a16:creationId xmlns:a16="http://schemas.microsoft.com/office/drawing/2014/main" id="{EC0FDB84-AA38-4D60-8932-8C4D6E67A7A1}"/>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C3FD3EB0-9DBF-448C-926D-F438A410E06D}"/>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214370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B7AF-D867-4B39-92A4-4924C518B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524C711F-FCE1-4EC7-A6F7-9D0DBF031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07922176-49FF-4655-8B15-622553D5E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D76F09-E975-4D19-A3A5-22B69AC5AC71}"/>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6" name="Footer Placeholder 5">
            <a:extLst>
              <a:ext uri="{FF2B5EF4-FFF2-40B4-BE49-F238E27FC236}">
                <a16:creationId xmlns:a16="http://schemas.microsoft.com/office/drawing/2014/main" id="{0CDC7A65-EF43-44D2-9E5A-BCB9B4833C0A}"/>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05516486-9D92-4CCF-A271-931BBAA3E7B6}"/>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336280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3F13-73BB-4170-A269-53BAEC0F98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39985642-466B-415A-AD80-C5EE8DF39D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1DD8D095-0A2D-4C7E-8817-111FA290A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D3BCC-1815-46D1-B644-C4CA06CC1F94}"/>
              </a:ext>
            </a:extLst>
          </p:cNvPr>
          <p:cNvSpPr>
            <a:spLocks noGrp="1"/>
          </p:cNvSpPr>
          <p:nvPr>
            <p:ph type="dt" sz="half" idx="10"/>
          </p:nvPr>
        </p:nvSpPr>
        <p:spPr/>
        <p:txBody>
          <a:bodyPr/>
          <a:lstStyle/>
          <a:p>
            <a:fld id="{7E133B37-793F-43B5-A855-7F97839F5F92}" type="datetimeFigureOut">
              <a:rPr lang="en-PK" smtClean="0"/>
              <a:t>28/03/2020</a:t>
            </a:fld>
            <a:endParaRPr lang="en-PK"/>
          </a:p>
        </p:txBody>
      </p:sp>
      <p:sp>
        <p:nvSpPr>
          <p:cNvPr id="6" name="Footer Placeholder 5">
            <a:extLst>
              <a:ext uri="{FF2B5EF4-FFF2-40B4-BE49-F238E27FC236}">
                <a16:creationId xmlns:a16="http://schemas.microsoft.com/office/drawing/2014/main" id="{DB27A493-E280-4497-93D6-564C7CA622CD}"/>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1C514E19-8595-4B96-9A2F-02004EB28F19}"/>
              </a:ext>
            </a:extLst>
          </p:cNvPr>
          <p:cNvSpPr>
            <a:spLocks noGrp="1"/>
          </p:cNvSpPr>
          <p:nvPr>
            <p:ph type="sldNum" sz="quarter" idx="12"/>
          </p:nvPr>
        </p:nvSpPr>
        <p:spPr/>
        <p:txBody>
          <a:bodyPr/>
          <a:lstStyle/>
          <a:p>
            <a:fld id="{46E88E43-B6D2-4ED4-9C63-2FE9A1D2D544}" type="slidenum">
              <a:rPr lang="en-PK" smtClean="0"/>
              <a:t>‹#›</a:t>
            </a:fld>
            <a:endParaRPr lang="en-PK"/>
          </a:p>
        </p:txBody>
      </p:sp>
    </p:spTree>
    <p:extLst>
      <p:ext uri="{BB962C8B-B14F-4D97-AF65-F5344CB8AC3E}">
        <p14:creationId xmlns:p14="http://schemas.microsoft.com/office/powerpoint/2010/main" val="143467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D2776D-D9B1-4321-9F96-E597236AD5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C614282F-AC5F-42B2-861A-BCE2B38023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6CD796CF-0257-4C10-A811-8D5877781F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3B37-793F-43B5-A855-7F97839F5F92}" type="datetimeFigureOut">
              <a:rPr lang="en-PK" smtClean="0"/>
              <a:t>28/03/2020</a:t>
            </a:fld>
            <a:endParaRPr lang="en-PK"/>
          </a:p>
        </p:txBody>
      </p:sp>
      <p:sp>
        <p:nvSpPr>
          <p:cNvPr id="5" name="Footer Placeholder 4">
            <a:extLst>
              <a:ext uri="{FF2B5EF4-FFF2-40B4-BE49-F238E27FC236}">
                <a16:creationId xmlns:a16="http://schemas.microsoft.com/office/drawing/2014/main" id="{0A79F59F-5B83-4FFB-9964-285830CD0D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BBB38FE4-EADD-4DB6-BA17-F561CCF720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88E43-B6D2-4ED4-9C63-2FE9A1D2D544}" type="slidenum">
              <a:rPr lang="en-PK" smtClean="0"/>
              <a:t>‹#›</a:t>
            </a:fld>
            <a:endParaRPr lang="en-PK"/>
          </a:p>
        </p:txBody>
      </p:sp>
    </p:spTree>
    <p:extLst>
      <p:ext uri="{BB962C8B-B14F-4D97-AF65-F5344CB8AC3E}">
        <p14:creationId xmlns:p14="http://schemas.microsoft.com/office/powerpoint/2010/main" val="249539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dictionary.cambridge.org/dictionary/english/person" TargetMode="External"/><Relationship Id="rId3" Type="http://schemas.openxmlformats.org/officeDocument/2006/relationships/hyperlink" Target="https://dictionary.cambridge.org/dictionary/english/unpleasant" TargetMode="External"/><Relationship Id="rId7" Type="http://schemas.openxmlformats.org/officeDocument/2006/relationships/hyperlink" Target="https://dictionary.cambridge.org/dictionary/english/old" TargetMode="External"/><Relationship Id="rId2" Type="http://schemas.openxmlformats.org/officeDocument/2006/relationships/hyperlink" Target="https://dictionary.cambridge.org/dictionary/english/avoid" TargetMode="External"/><Relationship Id="rId1" Type="http://schemas.openxmlformats.org/officeDocument/2006/relationships/slideLayout" Target="../slideLayouts/slideLayout2.xml"/><Relationship Id="rId6" Type="http://schemas.openxmlformats.org/officeDocument/2006/relationships/hyperlink" Target="https://dictionary.cambridge.org/dictionary/english/citizen" TargetMode="External"/><Relationship Id="rId5" Type="http://schemas.openxmlformats.org/officeDocument/2006/relationships/hyperlink" Target="https://dictionary.cambridge.org/dictionary/english/senior" TargetMode="External"/><Relationship Id="rId4" Type="http://schemas.openxmlformats.org/officeDocument/2006/relationships/hyperlink" Target="https://dictionary.cambridge.org/dictionary/english/offensiv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E34-652E-4C49-A718-9D141AE20ED7}"/>
              </a:ext>
            </a:extLst>
          </p:cNvPr>
          <p:cNvSpPr>
            <a:spLocks noGrp="1"/>
          </p:cNvSpPr>
          <p:nvPr>
            <p:ph type="ctrTitle"/>
          </p:nvPr>
        </p:nvSpPr>
        <p:spPr/>
        <p:txBody>
          <a:bodyPr/>
          <a:lstStyle/>
          <a:p>
            <a:r>
              <a:rPr lang="en-US" dirty="0"/>
              <a:t>Effective Business Communications</a:t>
            </a:r>
            <a:endParaRPr lang="en-PK" dirty="0"/>
          </a:p>
        </p:txBody>
      </p:sp>
      <p:sp>
        <p:nvSpPr>
          <p:cNvPr id="3" name="Subtitle 2">
            <a:extLst>
              <a:ext uri="{FF2B5EF4-FFF2-40B4-BE49-F238E27FC236}">
                <a16:creationId xmlns:a16="http://schemas.microsoft.com/office/drawing/2014/main" id="{6E25B600-3C9D-4D96-90F2-0DF6EF634C36}"/>
              </a:ext>
            </a:extLst>
          </p:cNvPr>
          <p:cNvSpPr>
            <a:spLocks noGrp="1"/>
          </p:cNvSpPr>
          <p:nvPr>
            <p:ph type="subTitle" idx="1"/>
          </p:nvPr>
        </p:nvSpPr>
        <p:spPr/>
        <p:txBody>
          <a:bodyPr/>
          <a:lstStyle/>
          <a:p>
            <a:r>
              <a:rPr lang="en-US" dirty="0"/>
              <a:t>Dr. Adeel Nasir</a:t>
            </a:r>
            <a:endParaRPr lang="en-PK" dirty="0"/>
          </a:p>
        </p:txBody>
      </p:sp>
    </p:spTree>
    <p:extLst>
      <p:ext uri="{BB962C8B-B14F-4D97-AF65-F5344CB8AC3E}">
        <p14:creationId xmlns:p14="http://schemas.microsoft.com/office/powerpoint/2010/main" val="292229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630C-5D3F-4B8A-9705-02109DA16022}"/>
              </a:ext>
            </a:extLst>
          </p:cNvPr>
          <p:cNvSpPr>
            <a:spLocks noGrp="1"/>
          </p:cNvSpPr>
          <p:nvPr>
            <p:ph type="title"/>
          </p:nvPr>
        </p:nvSpPr>
        <p:spPr/>
        <p:txBody>
          <a:bodyPr/>
          <a:lstStyle/>
          <a:p>
            <a:r>
              <a:rPr lang="en-US" dirty="0"/>
              <a:t>Perception of reality</a:t>
            </a:r>
            <a:endParaRPr lang="en-PK" dirty="0"/>
          </a:p>
        </p:txBody>
      </p:sp>
      <p:sp>
        <p:nvSpPr>
          <p:cNvPr id="3" name="Content Placeholder 2">
            <a:extLst>
              <a:ext uri="{FF2B5EF4-FFF2-40B4-BE49-F238E27FC236}">
                <a16:creationId xmlns:a16="http://schemas.microsoft.com/office/drawing/2014/main" id="{FCC94FA6-FBE1-4418-8E45-CAABE909ED75}"/>
              </a:ext>
            </a:extLst>
          </p:cNvPr>
          <p:cNvSpPr>
            <a:spLocks noGrp="1"/>
          </p:cNvSpPr>
          <p:nvPr>
            <p:ph idx="1"/>
          </p:nvPr>
        </p:nvSpPr>
        <p:spPr/>
        <p:txBody>
          <a:bodyPr>
            <a:normAutofit/>
          </a:bodyPr>
          <a:lstStyle/>
          <a:p>
            <a:pPr marL="0" indent="0">
              <a:buNone/>
            </a:pPr>
            <a:r>
              <a:rPr lang="en-US" b="1" u="sng" dirty="0"/>
              <a:t>Communication Problem with Perception of Reality</a:t>
            </a:r>
          </a:p>
          <a:p>
            <a:r>
              <a:rPr lang="en-US" b="1" i="1" u="sng" dirty="0"/>
              <a:t>Inferring:</a:t>
            </a:r>
          </a:p>
          <a:p>
            <a:pPr lvl="1"/>
            <a:r>
              <a:rPr lang="en-US" u="sng" dirty="0"/>
              <a:t>Risk of inferences</a:t>
            </a:r>
          </a:p>
          <a:p>
            <a:pPr lvl="2"/>
            <a:r>
              <a:rPr lang="en-US" dirty="0"/>
              <a:t>Inferences may be incorrect or unreliable</a:t>
            </a:r>
          </a:p>
          <a:p>
            <a:pPr lvl="2"/>
            <a:r>
              <a:rPr lang="en-US" dirty="0"/>
              <a:t>anticipate the risks before acting on drawn inferences</a:t>
            </a:r>
          </a:p>
          <a:p>
            <a:pPr lvl="2"/>
            <a:r>
              <a:rPr lang="en-US" dirty="0"/>
              <a:t>In a report, a writer should mention all the assumptions before presenting his or her inferences. </a:t>
            </a:r>
          </a:p>
          <a:p>
            <a:pPr lvl="2"/>
            <a:r>
              <a:rPr lang="en-US" dirty="0"/>
              <a:t>One should distinguish clearly among inferences based on facts and mere guesstimates. </a:t>
            </a:r>
          </a:p>
        </p:txBody>
      </p:sp>
    </p:spTree>
    <p:extLst>
      <p:ext uri="{BB962C8B-B14F-4D97-AF65-F5344CB8AC3E}">
        <p14:creationId xmlns:p14="http://schemas.microsoft.com/office/powerpoint/2010/main" val="303812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C8E6-53D3-49D7-AA72-E1EF15FC4B98}"/>
              </a:ext>
            </a:extLst>
          </p:cNvPr>
          <p:cNvSpPr>
            <a:spLocks noGrp="1"/>
          </p:cNvSpPr>
          <p:nvPr>
            <p:ph type="title"/>
          </p:nvPr>
        </p:nvSpPr>
        <p:spPr/>
        <p:txBody>
          <a:bodyPr/>
          <a:lstStyle/>
          <a:p>
            <a:r>
              <a:rPr lang="en-US" dirty="0"/>
              <a:t>Values, Attitudes and opinions</a:t>
            </a:r>
            <a:endParaRPr lang="en-PK" dirty="0"/>
          </a:p>
        </p:txBody>
      </p:sp>
      <p:sp>
        <p:nvSpPr>
          <p:cNvPr id="3" name="Content Placeholder 2">
            <a:extLst>
              <a:ext uri="{FF2B5EF4-FFF2-40B4-BE49-F238E27FC236}">
                <a16:creationId xmlns:a16="http://schemas.microsoft.com/office/drawing/2014/main" id="{AAC2DF82-44E9-4019-BABD-0C3B4AFC0239}"/>
              </a:ext>
            </a:extLst>
          </p:cNvPr>
          <p:cNvSpPr>
            <a:spLocks noGrp="1"/>
          </p:cNvSpPr>
          <p:nvPr>
            <p:ph idx="1"/>
          </p:nvPr>
        </p:nvSpPr>
        <p:spPr/>
        <p:txBody>
          <a:bodyPr>
            <a:normAutofit/>
          </a:bodyPr>
          <a:lstStyle/>
          <a:p>
            <a:r>
              <a:rPr lang="en-US" dirty="0"/>
              <a:t>Communication effectiveness depends on the values, attitudes and options that communicators have in the mantle filters.</a:t>
            </a:r>
          </a:p>
          <a:p>
            <a:pPr lvl="1"/>
            <a:r>
              <a:rPr lang="en-US" dirty="0"/>
              <a:t>A receiver attitude towards a message can determine whether it is accepted, rejected, distorted or avoided. </a:t>
            </a:r>
          </a:p>
          <a:p>
            <a:r>
              <a:rPr lang="en-US" b="1" u="sng" dirty="0"/>
              <a:t>Communication problems involving values attitudes and opinions</a:t>
            </a:r>
          </a:p>
          <a:p>
            <a:r>
              <a:rPr lang="en-US" u="sng" dirty="0"/>
              <a:t>Favorable or unfavorable information</a:t>
            </a:r>
          </a:p>
          <a:p>
            <a:pPr lvl="1"/>
            <a:r>
              <a:rPr lang="en-US" dirty="0"/>
              <a:t>For effective communication occasionally sender emphasizes on the information that receivers found as beneficial or favorable. </a:t>
            </a:r>
          </a:p>
          <a:p>
            <a:pPr lvl="1"/>
            <a:r>
              <a:rPr lang="en-US" dirty="0"/>
              <a:t>Receiver often react to unfavorable information by rejecting, distorting and avoiding it.</a:t>
            </a:r>
          </a:p>
        </p:txBody>
      </p:sp>
    </p:spTree>
    <p:extLst>
      <p:ext uri="{BB962C8B-B14F-4D97-AF65-F5344CB8AC3E}">
        <p14:creationId xmlns:p14="http://schemas.microsoft.com/office/powerpoint/2010/main" val="337455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C8E6-53D3-49D7-AA72-E1EF15FC4B98}"/>
              </a:ext>
            </a:extLst>
          </p:cNvPr>
          <p:cNvSpPr>
            <a:spLocks noGrp="1"/>
          </p:cNvSpPr>
          <p:nvPr>
            <p:ph type="title"/>
          </p:nvPr>
        </p:nvSpPr>
        <p:spPr/>
        <p:txBody>
          <a:bodyPr/>
          <a:lstStyle/>
          <a:p>
            <a:r>
              <a:rPr lang="en-US" dirty="0"/>
              <a:t>Values, Attitudes and opinions</a:t>
            </a:r>
            <a:endParaRPr lang="en-PK" dirty="0"/>
          </a:p>
        </p:txBody>
      </p:sp>
      <p:sp>
        <p:nvSpPr>
          <p:cNvPr id="3" name="Content Placeholder 2">
            <a:extLst>
              <a:ext uri="{FF2B5EF4-FFF2-40B4-BE49-F238E27FC236}">
                <a16:creationId xmlns:a16="http://schemas.microsoft.com/office/drawing/2014/main" id="{AAC2DF82-44E9-4019-BABD-0C3B4AFC0239}"/>
              </a:ext>
            </a:extLst>
          </p:cNvPr>
          <p:cNvSpPr>
            <a:spLocks noGrp="1"/>
          </p:cNvSpPr>
          <p:nvPr>
            <p:ph idx="1"/>
          </p:nvPr>
        </p:nvSpPr>
        <p:spPr/>
        <p:txBody>
          <a:bodyPr>
            <a:normAutofit fontScale="92500" lnSpcReduction="20000"/>
          </a:bodyPr>
          <a:lstStyle/>
          <a:p>
            <a:r>
              <a:rPr lang="en-US" b="1" u="sng" dirty="0"/>
              <a:t>Communication problems involving values attitudes and opinions</a:t>
            </a:r>
          </a:p>
          <a:p>
            <a:r>
              <a:rPr lang="en-US" u="sng" dirty="0"/>
              <a:t>Inadequate or incorrect information</a:t>
            </a:r>
          </a:p>
          <a:p>
            <a:pPr lvl="1"/>
            <a:r>
              <a:rPr lang="en-US" dirty="0"/>
              <a:t>Occasionally people react according to their attitudes toward a situation rather than to the facts. </a:t>
            </a:r>
          </a:p>
          <a:p>
            <a:pPr lvl="2"/>
            <a:r>
              <a:rPr lang="en-US" dirty="0"/>
              <a:t>E.g. customer went into the shop assuming vast discounts on goods because she saw 70% discount chart outside. She got angry of the fact that no product in the shop was at 70% discount because it was not flat but </a:t>
            </a:r>
            <a:r>
              <a:rPr lang="en-US" dirty="0" err="1"/>
              <a:t>upto</a:t>
            </a:r>
            <a:r>
              <a:rPr lang="en-US" dirty="0"/>
              <a:t> 70%.</a:t>
            </a:r>
          </a:p>
          <a:p>
            <a:r>
              <a:rPr lang="en-US" u="sng" dirty="0"/>
              <a:t>Close Minds</a:t>
            </a:r>
          </a:p>
          <a:p>
            <a:pPr lvl="1"/>
            <a:r>
              <a:rPr lang="en-US" dirty="0"/>
              <a:t>Some people do not consider facts and additional information because they hold rigid views regarding certain subjects. </a:t>
            </a:r>
          </a:p>
          <a:p>
            <a:r>
              <a:rPr lang="en-US" u="sng" dirty="0"/>
              <a:t>Senders Credibility</a:t>
            </a:r>
          </a:p>
          <a:p>
            <a:pPr lvl="1"/>
            <a:r>
              <a:rPr lang="en-US" dirty="0"/>
              <a:t>Credibility in the sender is important to gain the favorable reaction from receiver</a:t>
            </a:r>
          </a:p>
          <a:p>
            <a:pPr lvl="2"/>
            <a:r>
              <a:rPr lang="en-US" dirty="0"/>
              <a:t>E.g. person from X political party can communicate effective with the person from the same party. But may not get favorable response from Y political </a:t>
            </a:r>
            <a:r>
              <a:rPr lang="en-US"/>
              <a:t>party worker. </a:t>
            </a:r>
            <a:endParaRPr lang="en-PK" dirty="0"/>
          </a:p>
        </p:txBody>
      </p:sp>
    </p:spTree>
    <p:extLst>
      <p:ext uri="{BB962C8B-B14F-4D97-AF65-F5344CB8AC3E}">
        <p14:creationId xmlns:p14="http://schemas.microsoft.com/office/powerpoint/2010/main" val="123088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80028-BC39-4BF6-B117-82C504A67D21}"/>
              </a:ext>
            </a:extLst>
          </p:cNvPr>
          <p:cNvSpPr>
            <a:spLocks noGrp="1"/>
          </p:cNvSpPr>
          <p:nvPr>
            <p:ph type="title"/>
          </p:nvPr>
        </p:nvSpPr>
        <p:spPr/>
        <p:txBody>
          <a:bodyPr/>
          <a:lstStyle/>
          <a:p>
            <a:r>
              <a:rPr lang="en-US" dirty="0"/>
              <a:t>CONCEPTS AND PROBLEMS OF COMMUNICATION</a:t>
            </a:r>
            <a:endParaRPr lang="en-PK" dirty="0"/>
          </a:p>
        </p:txBody>
      </p:sp>
      <p:sp>
        <p:nvSpPr>
          <p:cNvPr id="3" name="Content Placeholder 2">
            <a:extLst>
              <a:ext uri="{FF2B5EF4-FFF2-40B4-BE49-F238E27FC236}">
                <a16:creationId xmlns:a16="http://schemas.microsoft.com/office/drawing/2014/main" id="{368A76FF-E642-437F-AA0D-C7F89E1C7593}"/>
              </a:ext>
            </a:extLst>
          </p:cNvPr>
          <p:cNvSpPr>
            <a:spLocks noGrp="1"/>
          </p:cNvSpPr>
          <p:nvPr>
            <p:ph idx="1"/>
          </p:nvPr>
        </p:nvSpPr>
        <p:spPr/>
        <p:txBody>
          <a:bodyPr/>
          <a:lstStyle/>
          <a:p>
            <a:r>
              <a:rPr lang="en-US" dirty="0"/>
              <a:t>Convention of meaning</a:t>
            </a:r>
          </a:p>
          <a:p>
            <a:r>
              <a:rPr lang="en-US" dirty="0"/>
              <a:t>Perception of reality</a:t>
            </a:r>
          </a:p>
          <a:p>
            <a:r>
              <a:rPr lang="en-US" dirty="0"/>
              <a:t>Value attitude and options</a:t>
            </a:r>
            <a:endParaRPr lang="en-PK" dirty="0"/>
          </a:p>
        </p:txBody>
      </p:sp>
    </p:spTree>
    <p:extLst>
      <p:ext uri="{BB962C8B-B14F-4D97-AF65-F5344CB8AC3E}">
        <p14:creationId xmlns:p14="http://schemas.microsoft.com/office/powerpoint/2010/main" val="3976427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478-AD0F-4BC9-AB44-AD22F4678BA9}"/>
              </a:ext>
            </a:extLst>
          </p:cNvPr>
          <p:cNvSpPr>
            <a:spLocks noGrp="1"/>
          </p:cNvSpPr>
          <p:nvPr>
            <p:ph type="title"/>
          </p:nvPr>
        </p:nvSpPr>
        <p:spPr/>
        <p:txBody>
          <a:bodyPr/>
          <a:lstStyle/>
          <a:p>
            <a:r>
              <a:rPr lang="en-US" dirty="0"/>
              <a:t>Reactions to Denotations, Connotations and Euphemisms</a:t>
            </a:r>
            <a:endParaRPr lang="en-PK" dirty="0"/>
          </a:p>
        </p:txBody>
      </p:sp>
      <p:sp>
        <p:nvSpPr>
          <p:cNvPr id="3" name="Content Placeholder 2">
            <a:extLst>
              <a:ext uri="{FF2B5EF4-FFF2-40B4-BE49-F238E27FC236}">
                <a16:creationId xmlns:a16="http://schemas.microsoft.com/office/drawing/2014/main" id="{6B16E766-FA31-4190-AC87-344112D36922}"/>
              </a:ext>
            </a:extLst>
          </p:cNvPr>
          <p:cNvSpPr>
            <a:spLocks noGrp="1"/>
          </p:cNvSpPr>
          <p:nvPr>
            <p:ph idx="1"/>
          </p:nvPr>
        </p:nvSpPr>
        <p:spPr/>
        <p:txBody>
          <a:bodyPr/>
          <a:lstStyle/>
          <a:p>
            <a:r>
              <a:rPr lang="en-US" dirty="0"/>
              <a:t>There are situations where sender of the message do not consider the probable interpretations and reactions of receiver</a:t>
            </a:r>
          </a:p>
          <a:p>
            <a:r>
              <a:rPr lang="en-US" dirty="0"/>
              <a:t>Due to this miscommunication occurs, because words has both denotative and connotative meanings</a:t>
            </a:r>
          </a:p>
          <a:p>
            <a:pPr lvl="1"/>
            <a:r>
              <a:rPr lang="en-US" dirty="0"/>
              <a:t>Joke can be misinterpreted as insult, </a:t>
            </a:r>
          </a:p>
          <a:p>
            <a:endParaRPr lang="en-PK" dirty="0"/>
          </a:p>
        </p:txBody>
      </p:sp>
    </p:spTree>
    <p:extLst>
      <p:ext uri="{BB962C8B-B14F-4D97-AF65-F5344CB8AC3E}">
        <p14:creationId xmlns:p14="http://schemas.microsoft.com/office/powerpoint/2010/main" val="243740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4C71-8089-4394-8BF9-846BCB47C705}"/>
              </a:ext>
            </a:extLst>
          </p:cNvPr>
          <p:cNvSpPr>
            <a:spLocks noGrp="1"/>
          </p:cNvSpPr>
          <p:nvPr>
            <p:ph type="title"/>
          </p:nvPr>
        </p:nvSpPr>
        <p:spPr/>
        <p:txBody>
          <a:bodyPr/>
          <a:lstStyle/>
          <a:p>
            <a:r>
              <a:rPr lang="en-US" dirty="0"/>
              <a:t>Denotation</a:t>
            </a:r>
            <a:endParaRPr lang="en-PK" dirty="0"/>
          </a:p>
        </p:txBody>
      </p:sp>
      <p:sp>
        <p:nvSpPr>
          <p:cNvPr id="3" name="Content Placeholder 2">
            <a:extLst>
              <a:ext uri="{FF2B5EF4-FFF2-40B4-BE49-F238E27FC236}">
                <a16:creationId xmlns:a16="http://schemas.microsoft.com/office/drawing/2014/main" id="{E808ADFE-CB24-43F2-8239-409B4BD80446}"/>
              </a:ext>
            </a:extLst>
          </p:cNvPr>
          <p:cNvSpPr>
            <a:spLocks noGrp="1"/>
          </p:cNvSpPr>
          <p:nvPr>
            <p:ph idx="1"/>
          </p:nvPr>
        </p:nvSpPr>
        <p:spPr/>
        <p:txBody>
          <a:bodyPr/>
          <a:lstStyle/>
          <a:p>
            <a:r>
              <a:rPr lang="en-US" dirty="0"/>
              <a:t>It is usually a dictionary definition of a word</a:t>
            </a:r>
          </a:p>
          <a:p>
            <a:r>
              <a:rPr lang="en-US" dirty="0"/>
              <a:t>Denotative meaning inform the receiver, name, object, people and event without indicating positive or negative qualities.</a:t>
            </a:r>
          </a:p>
          <a:p>
            <a:pPr lvl="1"/>
            <a:r>
              <a:rPr lang="en-US" dirty="0"/>
              <a:t>E.g. car, desk, book, house and water</a:t>
            </a:r>
          </a:p>
          <a:p>
            <a:r>
              <a:rPr lang="en-US" dirty="0"/>
              <a:t>It is imperative for sender and receiver to have same language and similar understanding of the context.</a:t>
            </a:r>
            <a:endParaRPr lang="en-PK" dirty="0"/>
          </a:p>
        </p:txBody>
      </p:sp>
    </p:spTree>
    <p:extLst>
      <p:ext uri="{BB962C8B-B14F-4D97-AF65-F5344CB8AC3E}">
        <p14:creationId xmlns:p14="http://schemas.microsoft.com/office/powerpoint/2010/main" val="305139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8EF4-5001-4EC2-BB1B-2D88840FFF56}"/>
              </a:ext>
            </a:extLst>
          </p:cNvPr>
          <p:cNvSpPr>
            <a:spLocks noGrp="1"/>
          </p:cNvSpPr>
          <p:nvPr>
            <p:ph type="title"/>
          </p:nvPr>
        </p:nvSpPr>
        <p:spPr/>
        <p:txBody>
          <a:bodyPr/>
          <a:lstStyle/>
          <a:p>
            <a:r>
              <a:rPr lang="en-US" dirty="0"/>
              <a:t>Connotations</a:t>
            </a:r>
            <a:endParaRPr lang="en-PK" dirty="0"/>
          </a:p>
        </p:txBody>
      </p:sp>
      <p:sp>
        <p:nvSpPr>
          <p:cNvPr id="3" name="Content Placeholder 2">
            <a:extLst>
              <a:ext uri="{FF2B5EF4-FFF2-40B4-BE49-F238E27FC236}">
                <a16:creationId xmlns:a16="http://schemas.microsoft.com/office/drawing/2014/main" id="{65D8470A-3744-4AD3-A58C-9ED2077D5987}"/>
              </a:ext>
            </a:extLst>
          </p:cNvPr>
          <p:cNvSpPr>
            <a:spLocks noGrp="1"/>
          </p:cNvSpPr>
          <p:nvPr>
            <p:ph idx="1"/>
          </p:nvPr>
        </p:nvSpPr>
        <p:spPr/>
        <p:txBody>
          <a:bodyPr>
            <a:normAutofit fontScale="85000" lnSpcReduction="10000"/>
          </a:bodyPr>
          <a:lstStyle/>
          <a:p>
            <a:r>
              <a:rPr lang="en-US" dirty="0"/>
              <a:t>Connotative meaning enhance qualitative judgments and personal reactions. </a:t>
            </a:r>
          </a:p>
          <a:p>
            <a:pPr lvl="1"/>
            <a:r>
              <a:rPr lang="en-US" dirty="0"/>
              <a:t>e.g. house has a denotative meaning but villas, home, cottage, firetrap they all represent the place of residence but has connotative meanings. </a:t>
            </a:r>
          </a:p>
          <a:p>
            <a:pPr lvl="1"/>
            <a:r>
              <a:rPr lang="en-US" dirty="0"/>
              <a:t>The word student has a denotative meaning but bookworm, Scholar, dropout are connotative</a:t>
            </a:r>
          </a:p>
          <a:p>
            <a:r>
              <a:rPr lang="en-US" dirty="0"/>
              <a:t>They represent how sender evaluate the subject</a:t>
            </a:r>
          </a:p>
          <a:p>
            <a:pPr lvl="1"/>
            <a:r>
              <a:rPr lang="en-US" dirty="0"/>
              <a:t>Some words such as efficient, gentle, prompt has favorable connotations</a:t>
            </a:r>
          </a:p>
          <a:p>
            <a:pPr lvl="1"/>
            <a:r>
              <a:rPr lang="en-US" dirty="0"/>
              <a:t>Other such as lazy, cowardly, rotten has unfavorable connotations. </a:t>
            </a:r>
          </a:p>
          <a:p>
            <a:r>
              <a:rPr lang="en-US" dirty="0"/>
              <a:t>Some words has positive connotation in one context and negative in another</a:t>
            </a:r>
          </a:p>
          <a:p>
            <a:pPr lvl="1"/>
            <a:r>
              <a:rPr lang="en-US" dirty="0"/>
              <a:t>The word cheap material has negative connotation and cheap price has positive connotations</a:t>
            </a:r>
          </a:p>
          <a:p>
            <a:r>
              <a:rPr lang="en-US" dirty="0"/>
              <a:t>To communicate effectively you should know the connotative meaning of your words</a:t>
            </a:r>
            <a:endParaRPr lang="en-PK" dirty="0"/>
          </a:p>
        </p:txBody>
      </p:sp>
    </p:spTree>
    <p:extLst>
      <p:ext uri="{BB962C8B-B14F-4D97-AF65-F5344CB8AC3E}">
        <p14:creationId xmlns:p14="http://schemas.microsoft.com/office/powerpoint/2010/main" val="1559336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805C9-852B-45AA-94C2-48037F270F4E}"/>
              </a:ext>
            </a:extLst>
          </p:cNvPr>
          <p:cNvSpPr>
            <a:spLocks noGrp="1"/>
          </p:cNvSpPr>
          <p:nvPr>
            <p:ph type="title"/>
          </p:nvPr>
        </p:nvSpPr>
        <p:spPr/>
        <p:txBody>
          <a:bodyPr/>
          <a:lstStyle/>
          <a:p>
            <a:r>
              <a:rPr lang="en-US" dirty="0"/>
              <a:t>Euphemism</a:t>
            </a:r>
            <a:endParaRPr lang="en-PK" dirty="0"/>
          </a:p>
        </p:txBody>
      </p:sp>
      <p:sp>
        <p:nvSpPr>
          <p:cNvPr id="3" name="Content Placeholder 2">
            <a:extLst>
              <a:ext uri="{FF2B5EF4-FFF2-40B4-BE49-F238E27FC236}">
                <a16:creationId xmlns:a16="http://schemas.microsoft.com/office/drawing/2014/main" id="{61F4B90B-CE2E-4DC1-ACD8-B1FB66EA5A91}"/>
              </a:ext>
            </a:extLst>
          </p:cNvPr>
          <p:cNvSpPr>
            <a:spLocks noGrp="1"/>
          </p:cNvSpPr>
          <p:nvPr>
            <p:ph idx="1"/>
          </p:nvPr>
        </p:nvSpPr>
        <p:spPr/>
        <p:txBody>
          <a:bodyPr/>
          <a:lstStyle/>
          <a:p>
            <a:r>
              <a:rPr lang="en-US" dirty="0"/>
              <a:t>a word or phrase used to </a:t>
            </a:r>
            <a:r>
              <a:rPr lang="en-US" dirty="0">
                <a:hlinkClick r:id="rId2" tooltip="avoid"/>
              </a:rPr>
              <a:t>avoid</a:t>
            </a:r>
            <a:r>
              <a:rPr lang="en-US" dirty="0"/>
              <a:t> saying an </a:t>
            </a:r>
            <a:r>
              <a:rPr lang="en-US" dirty="0">
                <a:hlinkClick r:id="rId3" tooltip="unpleasant"/>
              </a:rPr>
              <a:t>unpleasant</a:t>
            </a:r>
            <a:r>
              <a:rPr lang="en-US" dirty="0"/>
              <a:t> or </a:t>
            </a:r>
            <a:r>
              <a:rPr lang="en-US" dirty="0">
                <a:hlinkClick r:id="rId4" tooltip="offensive"/>
              </a:rPr>
              <a:t>offensive</a:t>
            </a:r>
            <a:r>
              <a:rPr lang="en-US" dirty="0"/>
              <a:t> word</a:t>
            </a:r>
          </a:p>
          <a:p>
            <a:pPr lvl="1"/>
            <a:r>
              <a:rPr lang="en-US" i="1" dirty="0"/>
              <a:t>"</a:t>
            </a:r>
            <a:r>
              <a:rPr lang="en-US" i="1" dirty="0">
                <a:hlinkClick r:id="rId5" tooltip="Senior"/>
              </a:rPr>
              <a:t>Senior</a:t>
            </a:r>
            <a:r>
              <a:rPr lang="en-US" i="1" dirty="0"/>
              <a:t> </a:t>
            </a:r>
            <a:r>
              <a:rPr lang="en-US" i="1" dirty="0">
                <a:hlinkClick r:id="rId6" tooltip="citizen"/>
              </a:rPr>
              <a:t>citizen</a:t>
            </a:r>
            <a:r>
              <a:rPr lang="en-US" i="1" dirty="0"/>
              <a:t>" is a euphemism </a:t>
            </a:r>
            <a:r>
              <a:rPr lang="en-US" b="1" i="1" dirty="0"/>
              <a:t>for</a:t>
            </a:r>
            <a:r>
              <a:rPr lang="en-US" i="1" dirty="0"/>
              <a:t> "</a:t>
            </a:r>
            <a:r>
              <a:rPr lang="en-US" i="1" dirty="0">
                <a:hlinkClick r:id="rId7" tooltip="old"/>
              </a:rPr>
              <a:t>old</a:t>
            </a:r>
            <a:r>
              <a:rPr lang="en-US" i="1" dirty="0"/>
              <a:t> </a:t>
            </a:r>
            <a:r>
              <a:rPr lang="en-US" i="1" dirty="0">
                <a:hlinkClick r:id="rId8" tooltip="person"/>
              </a:rPr>
              <a:t>person</a:t>
            </a:r>
            <a:r>
              <a:rPr lang="en-US" i="1" dirty="0"/>
              <a:t>"</a:t>
            </a:r>
            <a:endParaRPr lang="en-PK" dirty="0"/>
          </a:p>
        </p:txBody>
      </p:sp>
    </p:spTree>
    <p:extLst>
      <p:ext uri="{BB962C8B-B14F-4D97-AF65-F5344CB8AC3E}">
        <p14:creationId xmlns:p14="http://schemas.microsoft.com/office/powerpoint/2010/main" val="162228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630C-5D3F-4B8A-9705-02109DA16022}"/>
              </a:ext>
            </a:extLst>
          </p:cNvPr>
          <p:cNvSpPr>
            <a:spLocks noGrp="1"/>
          </p:cNvSpPr>
          <p:nvPr>
            <p:ph type="title"/>
          </p:nvPr>
        </p:nvSpPr>
        <p:spPr/>
        <p:txBody>
          <a:bodyPr/>
          <a:lstStyle/>
          <a:p>
            <a:r>
              <a:rPr lang="en-US" dirty="0"/>
              <a:t>Perception of reality</a:t>
            </a:r>
            <a:endParaRPr lang="en-PK" dirty="0"/>
          </a:p>
        </p:txBody>
      </p:sp>
      <p:sp>
        <p:nvSpPr>
          <p:cNvPr id="3" name="Content Placeholder 2">
            <a:extLst>
              <a:ext uri="{FF2B5EF4-FFF2-40B4-BE49-F238E27FC236}">
                <a16:creationId xmlns:a16="http://schemas.microsoft.com/office/drawing/2014/main" id="{FCC94FA6-FBE1-4418-8E45-CAABE909ED75}"/>
              </a:ext>
            </a:extLst>
          </p:cNvPr>
          <p:cNvSpPr>
            <a:spLocks noGrp="1"/>
          </p:cNvSpPr>
          <p:nvPr>
            <p:ph idx="1"/>
          </p:nvPr>
        </p:nvSpPr>
        <p:spPr/>
        <p:txBody>
          <a:bodyPr/>
          <a:lstStyle/>
          <a:p>
            <a:r>
              <a:rPr lang="en-US" dirty="0"/>
              <a:t>Each human sensory perceptions (i.e. touch, sight, hearing, smell, and taste) are limited and each person mental filter are unique.</a:t>
            </a:r>
          </a:p>
          <a:p>
            <a:r>
              <a:rPr lang="en-US" dirty="0"/>
              <a:t>Complex, infinite and continues changing the material world provides a special reality to each individual.</a:t>
            </a:r>
          </a:p>
          <a:p>
            <a:r>
              <a:rPr lang="en-US" dirty="0"/>
              <a:t>We make various abstractions, inferences and evaluations of the world around us. </a:t>
            </a:r>
            <a:endParaRPr lang="en-PK" dirty="0"/>
          </a:p>
        </p:txBody>
      </p:sp>
    </p:spTree>
    <p:extLst>
      <p:ext uri="{BB962C8B-B14F-4D97-AF65-F5344CB8AC3E}">
        <p14:creationId xmlns:p14="http://schemas.microsoft.com/office/powerpoint/2010/main" val="174781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630C-5D3F-4B8A-9705-02109DA16022}"/>
              </a:ext>
            </a:extLst>
          </p:cNvPr>
          <p:cNvSpPr>
            <a:spLocks noGrp="1"/>
          </p:cNvSpPr>
          <p:nvPr>
            <p:ph type="title"/>
          </p:nvPr>
        </p:nvSpPr>
        <p:spPr/>
        <p:txBody>
          <a:bodyPr/>
          <a:lstStyle/>
          <a:p>
            <a:r>
              <a:rPr lang="en-US" dirty="0"/>
              <a:t>Perception of reality</a:t>
            </a:r>
            <a:endParaRPr lang="en-PK" dirty="0"/>
          </a:p>
        </p:txBody>
      </p:sp>
      <p:sp>
        <p:nvSpPr>
          <p:cNvPr id="3" name="Content Placeholder 2">
            <a:extLst>
              <a:ext uri="{FF2B5EF4-FFF2-40B4-BE49-F238E27FC236}">
                <a16:creationId xmlns:a16="http://schemas.microsoft.com/office/drawing/2014/main" id="{FCC94FA6-FBE1-4418-8E45-CAABE909ED75}"/>
              </a:ext>
            </a:extLst>
          </p:cNvPr>
          <p:cNvSpPr>
            <a:spLocks noGrp="1"/>
          </p:cNvSpPr>
          <p:nvPr>
            <p:ph idx="1"/>
          </p:nvPr>
        </p:nvSpPr>
        <p:spPr/>
        <p:txBody>
          <a:bodyPr>
            <a:normAutofit fontScale="77500" lnSpcReduction="20000"/>
          </a:bodyPr>
          <a:lstStyle/>
          <a:p>
            <a:pPr marL="0" indent="0">
              <a:buNone/>
            </a:pPr>
            <a:r>
              <a:rPr lang="en-US" b="1" u="sng" dirty="0"/>
              <a:t>Communication Problem with Perception of Reality</a:t>
            </a:r>
          </a:p>
          <a:p>
            <a:r>
              <a:rPr lang="en-US" b="1" i="1" u="sng" dirty="0"/>
              <a:t>Abstracting:</a:t>
            </a:r>
          </a:p>
          <a:p>
            <a:pPr lvl="1"/>
            <a:r>
              <a:rPr lang="en-US" dirty="0"/>
              <a:t>When you focus on some details and omit others</a:t>
            </a:r>
          </a:p>
          <a:p>
            <a:r>
              <a:rPr lang="en-US" u="sng" dirty="0"/>
              <a:t>Necessary and Desirable abstracts:</a:t>
            </a:r>
          </a:p>
          <a:p>
            <a:pPr lvl="1"/>
            <a:r>
              <a:rPr lang="en-US" dirty="0"/>
              <a:t>Due to limited time, space, expense and purpose you select only those facts which are pertinent to your purpose and omit the rest</a:t>
            </a:r>
          </a:p>
          <a:p>
            <a:pPr lvl="2"/>
            <a:r>
              <a:rPr lang="en-US" dirty="0"/>
              <a:t>E.g. how you describe yourself in one page application</a:t>
            </a:r>
          </a:p>
          <a:p>
            <a:pPr lvl="1"/>
            <a:r>
              <a:rPr lang="en-US" dirty="0"/>
              <a:t>Problem with abstracting is that differences occur not only when person describe events but also when they describe people, equipment, project and animals etc. </a:t>
            </a:r>
          </a:p>
          <a:p>
            <a:r>
              <a:rPr lang="en-US" u="sng" dirty="0"/>
              <a:t>Slanted Statements</a:t>
            </a:r>
          </a:p>
          <a:p>
            <a:pPr lvl="1"/>
            <a:r>
              <a:rPr lang="en-US" dirty="0"/>
              <a:t>Slanting is unfair in factual reporting. </a:t>
            </a:r>
          </a:p>
          <a:p>
            <a:pPr lvl="1"/>
            <a:r>
              <a:rPr lang="en-US" dirty="0"/>
              <a:t>A person should determine that the fact they are acquainted with fully represents the whole</a:t>
            </a:r>
          </a:p>
          <a:p>
            <a:pPr lvl="2"/>
            <a:r>
              <a:rPr lang="en-US" dirty="0"/>
              <a:t>E.g. A news reporter should not write “A small group of change seekers listen to the address of governor” but the writeup might state “between 250 to 350 people heard the address of governor. </a:t>
            </a:r>
          </a:p>
          <a:p>
            <a:pPr lvl="1"/>
            <a:r>
              <a:rPr lang="en-US" dirty="0"/>
              <a:t>Not only the language you use but also the type of information you include and exclude can result in slanting, revealing your personal biases</a:t>
            </a:r>
          </a:p>
          <a:p>
            <a:pPr lvl="2"/>
            <a:endParaRPr lang="en-PK" dirty="0"/>
          </a:p>
        </p:txBody>
      </p:sp>
    </p:spTree>
    <p:extLst>
      <p:ext uri="{BB962C8B-B14F-4D97-AF65-F5344CB8AC3E}">
        <p14:creationId xmlns:p14="http://schemas.microsoft.com/office/powerpoint/2010/main" val="410869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630C-5D3F-4B8A-9705-02109DA16022}"/>
              </a:ext>
            </a:extLst>
          </p:cNvPr>
          <p:cNvSpPr>
            <a:spLocks noGrp="1"/>
          </p:cNvSpPr>
          <p:nvPr>
            <p:ph type="title"/>
          </p:nvPr>
        </p:nvSpPr>
        <p:spPr/>
        <p:txBody>
          <a:bodyPr/>
          <a:lstStyle/>
          <a:p>
            <a:r>
              <a:rPr lang="en-US" dirty="0"/>
              <a:t>Perception of reality</a:t>
            </a:r>
            <a:endParaRPr lang="en-PK" dirty="0"/>
          </a:p>
        </p:txBody>
      </p:sp>
      <p:sp>
        <p:nvSpPr>
          <p:cNvPr id="3" name="Content Placeholder 2">
            <a:extLst>
              <a:ext uri="{FF2B5EF4-FFF2-40B4-BE49-F238E27FC236}">
                <a16:creationId xmlns:a16="http://schemas.microsoft.com/office/drawing/2014/main" id="{FCC94FA6-FBE1-4418-8E45-CAABE909ED75}"/>
              </a:ext>
            </a:extLst>
          </p:cNvPr>
          <p:cNvSpPr>
            <a:spLocks noGrp="1"/>
          </p:cNvSpPr>
          <p:nvPr>
            <p:ph idx="1"/>
          </p:nvPr>
        </p:nvSpPr>
        <p:spPr/>
        <p:txBody>
          <a:bodyPr>
            <a:normAutofit/>
          </a:bodyPr>
          <a:lstStyle/>
          <a:p>
            <a:pPr marL="0" indent="0">
              <a:buNone/>
            </a:pPr>
            <a:r>
              <a:rPr lang="en-US" b="1" u="sng" dirty="0"/>
              <a:t>Communication Problem with Perception of Reality</a:t>
            </a:r>
          </a:p>
          <a:p>
            <a:r>
              <a:rPr lang="en-US" b="1" i="1" u="sng" dirty="0"/>
              <a:t>Inferring:</a:t>
            </a:r>
          </a:p>
          <a:p>
            <a:pPr lvl="1"/>
            <a:r>
              <a:rPr lang="en-US" dirty="0"/>
              <a:t>Conclusions made by reasoning from evidence or premises are called inferences. </a:t>
            </a:r>
          </a:p>
          <a:p>
            <a:pPr lvl="1"/>
            <a:r>
              <a:rPr lang="en-US" dirty="0"/>
              <a:t>We make assumptions and draw conclusions even though we are not able to immediately verify the evidence. </a:t>
            </a:r>
          </a:p>
          <a:p>
            <a:pPr lvl="1"/>
            <a:r>
              <a:rPr lang="en-US" u="sng" dirty="0"/>
              <a:t>Necessary, desirable inferences</a:t>
            </a:r>
          </a:p>
          <a:p>
            <a:pPr lvl="2"/>
            <a:r>
              <a:rPr lang="en-US" dirty="0"/>
              <a:t>for business and professional people, inferences are essential in analyzing, solving problems and planning procedures. They draw desirable inferences after collecting as much factual data as possible. </a:t>
            </a:r>
          </a:p>
          <a:p>
            <a:pPr lvl="3"/>
            <a:r>
              <a:rPr lang="en-US" dirty="0"/>
              <a:t>After analyzing various subjects Doctors draw inferences regarding the symptoms of a decease for public information. </a:t>
            </a:r>
          </a:p>
        </p:txBody>
      </p:sp>
    </p:spTree>
    <p:extLst>
      <p:ext uri="{BB962C8B-B14F-4D97-AF65-F5344CB8AC3E}">
        <p14:creationId xmlns:p14="http://schemas.microsoft.com/office/powerpoint/2010/main" val="1258836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885</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Effective Business Communications</vt:lpstr>
      <vt:lpstr>CONCEPTS AND PROBLEMS OF COMMUNICATION</vt:lpstr>
      <vt:lpstr>Reactions to Denotations, Connotations and Euphemisms</vt:lpstr>
      <vt:lpstr>Denotation</vt:lpstr>
      <vt:lpstr>Connotations</vt:lpstr>
      <vt:lpstr>Euphemism</vt:lpstr>
      <vt:lpstr>Perception of reality</vt:lpstr>
      <vt:lpstr>Perception of reality</vt:lpstr>
      <vt:lpstr>Perception of reality</vt:lpstr>
      <vt:lpstr>Perception of reality</vt:lpstr>
      <vt:lpstr>Values, Attitudes and opinions</vt:lpstr>
      <vt:lpstr>Values, Attitudes and opinions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Business Communications</dc:title>
  <dc:creator>Adeel Nasir</dc:creator>
  <cp:lastModifiedBy>Adeel Nasir</cp:lastModifiedBy>
  <cp:revision>24</cp:revision>
  <dcterms:created xsi:type="dcterms:W3CDTF">2020-03-19T14:27:34Z</dcterms:created>
  <dcterms:modified xsi:type="dcterms:W3CDTF">2020-03-28T12:21:07Z</dcterms:modified>
</cp:coreProperties>
</file>